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ru-RU" dirty="0"/>
              <a:t>лабораторная работа </a:t>
            </a:r>
            <a:br>
              <a:rPr lang="ru-RU" dirty="0"/>
            </a:br>
            <a:r>
              <a:rPr lang="ru-RU" dirty="0"/>
              <a:t>«Сравнение строения клеток растений и животных»</a:t>
            </a:r>
          </a:p>
        </p:txBody>
      </p:sp>
      <p:pic>
        <p:nvPicPr>
          <p:cNvPr id="24578" name="Picture 2" descr="https://im0-tub-ru.yandex.net/i?id=e5f4e04328b3ca9acabcb22de7f7505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4484737" cy="2499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2.1 Изготовление и рассматривание микропрепарата кожицы лука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25488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/>
              <a:t>	При большом увеличении можно рассмотреть плотную прозрачную оболочку с более тонкими участками – порами. Внутри клетки находится бесцветное вязкое вещество – цитоплазма (окрашена йодом). </a:t>
            </a:r>
          </a:p>
          <a:p>
            <a:pPr>
              <a:buNone/>
            </a:pPr>
            <a:r>
              <a:rPr lang="ru-RU" sz="3200" dirty="0"/>
              <a:t>	В цитоплазме находится небольшое плотное ядро, в котором находится ядрышко. Почти во всех клетках, особенно в старых, хорошо заметны полости – вакуоли.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395922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2.2 Изготовление и рассматривание микропрепарата </a:t>
            </a:r>
            <a:br>
              <a:rPr lang="ru-RU" sz="3200" dirty="0"/>
            </a:br>
            <a:r>
              <a:rPr lang="ru-RU" sz="3200" dirty="0"/>
              <a:t>«инфузория туфелька»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8192"/>
            <a:ext cx="8147248" cy="2188840"/>
          </a:xfrm>
        </p:spPr>
        <p:txBody>
          <a:bodyPr>
            <a:normAutofit fontScale="700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dirty="0"/>
              <a:t>Наберите пипеткой из стаканчика с культурой простейших каплю воды и нанесите её на предметное стекло.</a:t>
            </a:r>
          </a:p>
          <a:p>
            <a:pPr marL="550926" indent="-514350" fontAlgn="t">
              <a:buFont typeface="+mj-lt"/>
              <a:buAutoNum type="arabicPeriod"/>
            </a:pPr>
            <a:r>
              <a:rPr lang="ru-RU" dirty="0"/>
              <a:t>Накройте препарат покровным стеклом, рассмотрите его под микроскопом.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/>
              <a:t>Зарисуйте строение инфузории - туфельки, подпишите основные её части.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biouroki.ru/content/f/723/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69970"/>
            <a:ext cx="4280545" cy="3155374"/>
          </a:xfrm>
          <a:prstGeom prst="rect">
            <a:avLst/>
          </a:prstGeom>
          <a:noFill/>
        </p:spPr>
      </p:pic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7499176" cy="78296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3. Сравнение растительной и животной клеток</a:t>
            </a:r>
          </a:p>
        </p:txBody>
      </p:sp>
      <p:pic>
        <p:nvPicPr>
          <p:cNvPr id="1026" name="Picture 2" descr="https://ds05.infourok.ru/uploads/ex/103d/000246a4-34bc5953/hello_html_194748c3.jpg"/>
          <p:cNvPicPr>
            <a:picLocks noChangeAspect="1" noChangeArrowheads="1"/>
          </p:cNvPicPr>
          <p:nvPr/>
        </p:nvPicPr>
        <p:blipFill>
          <a:blip r:embed="rId2" cstate="print"/>
          <a:srcRect b="22860"/>
          <a:stretch>
            <a:fillRect/>
          </a:stretch>
        </p:blipFill>
        <p:spPr bwMode="auto">
          <a:xfrm>
            <a:off x="251520" y="1340768"/>
            <a:ext cx="4752528" cy="4752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237312"/>
            <a:ext cx="237626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А - животная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6237312"/>
            <a:ext cx="237626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Б - растительная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80" y="1279793"/>
            <a:ext cx="338437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1 – ядро с ядрышком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0" y="1639833"/>
            <a:ext cx="338437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2 – цитоплазматическая мембрана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1999873"/>
            <a:ext cx="338437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3 – клеточная стенка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2359913"/>
            <a:ext cx="237626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4 - </a:t>
            </a:r>
            <a:r>
              <a:rPr lang="ru-RU" sz="1200" dirty="0" err="1"/>
              <a:t>плазмодесма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2719953"/>
            <a:ext cx="237626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5,6 - ЭПС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2080" y="3079993"/>
            <a:ext cx="338437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7 – </a:t>
            </a:r>
            <a:r>
              <a:rPr lang="ru-RU" sz="1200" dirty="0" err="1"/>
              <a:t>пиноцитозная</a:t>
            </a:r>
            <a:r>
              <a:rPr lang="ru-RU" sz="1200" dirty="0"/>
              <a:t> вакуоль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3440033"/>
            <a:ext cx="338437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8 – аппарат </a:t>
            </a:r>
            <a:r>
              <a:rPr lang="ru-RU" sz="1200" dirty="0" err="1"/>
              <a:t>Гольджи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3800073"/>
            <a:ext cx="237626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9 - лизосома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2080" y="4160113"/>
            <a:ext cx="3384376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10 – жировые включения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080" y="4520153"/>
            <a:ext cx="237626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11 - центриоли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2080" y="4880193"/>
            <a:ext cx="237626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12 - митохондрии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2080" y="5240233"/>
            <a:ext cx="237626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13 - </a:t>
            </a:r>
            <a:r>
              <a:rPr lang="ru-RU" sz="1200" dirty="0" err="1"/>
              <a:t>полирибосомы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5600273"/>
            <a:ext cx="237626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14 - вакуоль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2080" y="5960313"/>
            <a:ext cx="237626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15 - </a:t>
            </a:r>
            <a:r>
              <a:rPr lang="ru-RU" sz="1200" dirty="0" err="1"/>
              <a:t>хоропласт</a:t>
            </a:r>
            <a:endParaRPr lang="ru-RU" sz="1200" dirty="0"/>
          </a:p>
        </p:txBody>
      </p:sp>
      <p:sp>
        <p:nvSpPr>
          <p:cNvPr id="23" name="Выгнутая вниз стрелка 22">
            <a:hlinkClick r:id="rId3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ACER\Desktop\л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609600"/>
            <a:ext cx="8154987" cy="5638800"/>
          </a:xfrm>
          <a:prstGeom prst="rect">
            <a:avLst/>
          </a:prstGeom>
          <a:noFill/>
        </p:spPr>
      </p:pic>
      <p:sp>
        <p:nvSpPr>
          <p:cNvPr id="9" name="Выгнутая вниз стрелка 8">
            <a:hlinkClick r:id="rId3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CER\Desktop\л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6904" cy="5865479"/>
          </a:xfrm>
          <a:prstGeom prst="rect">
            <a:avLst/>
          </a:prstGeom>
          <a:noFill/>
        </p:spPr>
      </p:pic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ACER\Desktop\л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1962150"/>
            <a:ext cx="8154987" cy="2933700"/>
          </a:xfrm>
          <a:prstGeom prst="rect">
            <a:avLst/>
          </a:prstGeom>
          <a:noFill/>
        </p:spPr>
      </p:pic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4. 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Многоклеточные организмы состоят из различных типов клеток.</a:t>
            </a:r>
          </a:p>
          <a:p>
            <a:pPr lvl="0"/>
            <a:r>
              <a:rPr lang="ru-RU" dirty="0"/>
              <a:t>В отдельных типах клеток ясно выражена взаимосвязь строения и функций.</a:t>
            </a:r>
          </a:p>
          <a:p>
            <a:pPr lvl="0"/>
            <a:r>
              <a:rPr lang="ru-RU" dirty="0"/>
              <a:t>Все клетки имеют единство в строении, общее происхождение.</a:t>
            </a:r>
          </a:p>
          <a:p>
            <a:endParaRPr lang="ru-RU" dirty="0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hlinkClick r:id="rId2" action="ppaction://hlinksldjump"/>
              </a:rPr>
              <a:t>1. Инструктаж  к лабораторной работе</a:t>
            </a:r>
            <a:endParaRPr lang="ru-RU" dirty="0"/>
          </a:p>
          <a:p>
            <a:r>
              <a:rPr lang="ru-RU" sz="3200" dirty="0">
                <a:hlinkClick r:id="rId3" action="ppaction://hlinksldjump"/>
              </a:rPr>
              <a:t>2.1 Изготовление и рассматривание микропрепарата кожицы лука</a:t>
            </a:r>
            <a:r>
              <a:rPr lang="ru-RU" dirty="0">
                <a:hlinkClick r:id="rId3" action="ppaction://hlinksldjump"/>
              </a:rPr>
              <a:t> </a:t>
            </a:r>
            <a:endParaRPr lang="ru-RU" dirty="0"/>
          </a:p>
          <a:p>
            <a:r>
              <a:rPr lang="ru-RU" sz="2800" dirty="0">
                <a:hlinkClick r:id="rId4" action="ppaction://hlinksldjump"/>
              </a:rPr>
              <a:t>2.2 Изготовление и рассматривание микропрепарата </a:t>
            </a:r>
            <a:br>
              <a:rPr lang="ru-RU" sz="2800" dirty="0">
                <a:hlinkClick r:id="rId4" action="ppaction://hlinksldjump"/>
              </a:rPr>
            </a:br>
            <a:r>
              <a:rPr lang="ru-RU" sz="2800" dirty="0">
                <a:hlinkClick r:id="rId4" action="ppaction://hlinksldjump"/>
              </a:rPr>
              <a:t>«инфузория туфелька»</a:t>
            </a:r>
            <a:endParaRPr lang="ru-RU" sz="2800" dirty="0"/>
          </a:p>
          <a:p>
            <a:r>
              <a:rPr lang="ru-RU" sz="3200" dirty="0">
                <a:hlinkClick r:id="rId5" action="ppaction://hlinksldjump"/>
              </a:rPr>
              <a:t>3. Сравнение растительной и животной клеток</a:t>
            </a:r>
            <a:endParaRPr lang="ru-RU" sz="3200" dirty="0"/>
          </a:p>
          <a:p>
            <a:r>
              <a:rPr lang="ru-RU" dirty="0">
                <a:hlinkClick r:id="rId6" action="ppaction://hlinksldjump"/>
              </a:rPr>
              <a:t>4. Вывод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1. Инструктаж  к лабораторной работе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4000" b="1" u="sng" dirty="0"/>
              <a:t>Требования безопасности перед началом работы.</a:t>
            </a:r>
            <a:endParaRPr lang="ru-RU" sz="4000" b="1" dirty="0"/>
          </a:p>
          <a:p>
            <a:pPr>
              <a:lnSpc>
                <a:spcPct val="120000"/>
              </a:lnSpc>
            </a:pPr>
            <a:r>
              <a:rPr lang="ru-RU" sz="4000" dirty="0"/>
              <a:t>Ученик внимательно изучает содержание и порядок выполнения лабораторной работы, и безопасные приёмы её выполнения.</a:t>
            </a:r>
          </a:p>
          <a:p>
            <a:pPr>
              <a:lnSpc>
                <a:spcPct val="120000"/>
              </a:lnSpc>
            </a:pPr>
            <a:r>
              <a:rPr lang="ru-RU" sz="4000" dirty="0"/>
              <a:t>Перед началом каждой лабораторной работы, учитель биологии проводит инструктаж учащихся, обучает безопасным правилам поведения при проведении лабораторной работы, экспериментов. Не оставляет учащихся без присмотра на перемене и во время учебно-воспитательного процесса.</a:t>
            </a:r>
          </a:p>
          <a:p>
            <a:pPr>
              <a:lnSpc>
                <a:spcPct val="120000"/>
              </a:lnSpc>
            </a:pPr>
            <a:r>
              <a:rPr lang="ru-RU" sz="4000" dirty="0"/>
              <a:t>Ученик освобождает рабочее место от посторонних предметов.</a:t>
            </a:r>
          </a:p>
          <a:p>
            <a:pPr>
              <a:lnSpc>
                <a:spcPct val="120000"/>
              </a:lnSpc>
            </a:pPr>
            <a:r>
              <a:rPr lang="ru-RU" sz="4000" dirty="0"/>
              <a:t>Ученик знакомится с устройством микроскопа и в его исправности, с правилами работы с микроскопом.</a:t>
            </a:r>
          </a:p>
          <a:p>
            <a:pPr>
              <a:lnSpc>
                <a:spcPct val="120000"/>
              </a:lnSpc>
            </a:pPr>
            <a:r>
              <a:rPr lang="ru-RU" sz="4000" dirty="0"/>
              <a:t>Ученик должен точно выполнять все указания учителя биологии.</a:t>
            </a:r>
          </a:p>
          <a:p>
            <a:pPr>
              <a:lnSpc>
                <a:spcPct val="120000"/>
              </a:lnSpc>
            </a:pPr>
            <a:r>
              <a:rPr lang="ru-RU" sz="4000" dirty="0"/>
              <a:t>Ученик не загромождает проходы портфелями и сумками.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1. Инструктаж  к лабораторной работе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200" b="1" u="sng" dirty="0"/>
              <a:t>Требования безопасности во время работы.</a:t>
            </a:r>
            <a:endParaRPr lang="ru-RU" sz="3200" b="1" dirty="0"/>
          </a:p>
          <a:p>
            <a:pPr>
              <a:lnSpc>
                <a:spcPct val="120000"/>
              </a:lnSpc>
            </a:pPr>
            <a:r>
              <a:rPr lang="ru-RU" sz="3200" dirty="0"/>
              <a:t>Ученик точно выполняет указания учителя биологии при работе с микроскопом в отношении соблюдения порядка действий.</a:t>
            </a:r>
          </a:p>
          <a:p>
            <a:pPr>
              <a:lnSpc>
                <a:spcPct val="120000"/>
              </a:lnSpc>
            </a:pPr>
            <a:r>
              <a:rPr lang="ru-RU" sz="3200" dirty="0"/>
              <a:t>Ученик соблюдает осторожность при работе с </a:t>
            </a:r>
            <a:r>
              <a:rPr lang="ru-RU" sz="3200" dirty="0" err="1"/>
              <a:t>препаровальными</a:t>
            </a:r>
            <a:r>
              <a:rPr lang="ru-RU" sz="3200" dirty="0"/>
              <a:t> иглами, предметными и покровными стёклами.</a:t>
            </a:r>
          </a:p>
          <a:p>
            <a:pPr>
              <a:lnSpc>
                <a:spcPct val="120000"/>
              </a:lnSpc>
            </a:pPr>
            <a:r>
              <a:rPr lang="ru-RU" sz="3200" dirty="0"/>
              <a:t>Ученик приступает к работе только тогда, когда убедился в исправности микроскопа.</a:t>
            </a:r>
          </a:p>
          <a:p>
            <a:pPr>
              <a:lnSpc>
                <a:spcPct val="120000"/>
              </a:lnSpc>
            </a:pPr>
            <a:r>
              <a:rPr lang="ru-RU" sz="3200" dirty="0"/>
              <a:t>Ученик перед работой с микроскопом знакомится с правилами.</a:t>
            </a:r>
          </a:p>
          <a:p>
            <a:pPr>
              <a:lnSpc>
                <a:spcPct val="120000"/>
              </a:lnSpc>
            </a:pPr>
            <a:r>
              <a:rPr lang="ru-RU" sz="3200" dirty="0"/>
              <a:t>Учащийся не берёт без разрешения учителя биологии микроскоп, препараты и другое оборудование с других рабочих мест, не встаёт с рабочего места и не ходит по кабинету во время эксперимента.</a:t>
            </a:r>
          </a:p>
          <a:p>
            <a:pPr>
              <a:lnSpc>
                <a:spcPct val="120000"/>
              </a:lnSpc>
            </a:pPr>
            <a:r>
              <a:rPr lang="ru-RU" sz="3200" dirty="0"/>
              <a:t>Учащийся не выносит из кабинета микроскоп, предметные и покровные стёкла, </a:t>
            </a:r>
            <a:r>
              <a:rPr lang="ru-RU" sz="3200" dirty="0" err="1"/>
              <a:t>препаравальные</a:t>
            </a:r>
            <a:r>
              <a:rPr lang="ru-RU" sz="3200" dirty="0"/>
              <a:t> иглы и пинцеты.</a:t>
            </a:r>
          </a:p>
          <a:p>
            <a:endParaRPr lang="ru-RU" dirty="0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1. Инструктаж  к лабораторной работе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800" b="1" u="sng" dirty="0"/>
              <a:t>Требования безопасности после окончания работы.</a:t>
            </a:r>
            <a:endParaRPr lang="ru-RU" sz="2800" b="1" dirty="0"/>
          </a:p>
          <a:p>
            <a:pPr>
              <a:lnSpc>
                <a:spcPct val="120000"/>
              </a:lnSpc>
            </a:pPr>
            <a:r>
              <a:rPr lang="ru-RU" sz="2800" dirty="0"/>
              <a:t>По окончании работы ученик собирает предметные и покровные стёкла, </a:t>
            </a:r>
            <a:r>
              <a:rPr lang="ru-RU" sz="2800" dirty="0" err="1"/>
              <a:t>препаравальные</a:t>
            </a:r>
            <a:r>
              <a:rPr lang="ru-RU" sz="2800" dirty="0"/>
              <a:t> иглы, пинцеты, протирает салфеткой и укладывает в предназначенные для этого футляры. Затем сдаёт всё учителю биологии на хранение. Протирает объектив и окуляр микроскопа салфеткой, выводит микроскоп из рабочего состояния, зачехляет его и сдаёт учителю биологии на хранение.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По окончании работы ученик приводит своё рабочее место в порядок.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После окончания работы обязательно тщательно вымойте руки с мылом.</a:t>
            </a:r>
          </a:p>
          <a:p>
            <a:pPr>
              <a:lnSpc>
                <a:spcPct val="120000"/>
              </a:lnSpc>
            </a:pPr>
            <a:r>
              <a:rPr lang="ru-RU" sz="2800" dirty="0"/>
              <a:t>Не выходите из кабинета (класса) без разрешения учителя.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800" b="1" u="sng" dirty="0"/>
              <a:t>Требования безопасности в аварийных ситуациях.</a:t>
            </a:r>
            <a:endParaRPr lang="ru-RU" sz="2800" b="1" dirty="0"/>
          </a:p>
          <a:p>
            <a:pPr>
              <a:lnSpc>
                <a:spcPct val="120000"/>
              </a:lnSpc>
            </a:pPr>
            <a:r>
              <a:rPr lang="ru-RU" sz="2800" dirty="0"/>
              <a:t>В случае выявления неисправностей в приборах, установках немедленно остановите работу и оповестите учителя.</a:t>
            </a:r>
          </a:p>
          <a:p>
            <a:endParaRPr lang="ru-RU" dirty="0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2.1 Изготовление и рассматривание микропрепарата кожицы лука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467600" cy="106957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/>
              <a:t>	Приготовьте микроскоп к работе, настройте свет. Предметное и покровное стёкла протрите салфеткой. Пипеткой капните каплю слабого раствора йода на предметное стекло.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554" y="2897097"/>
            <a:ext cx="3743622" cy="31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2.1 Изготовление и рассматривание микропрепарата кожицы лука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467600" cy="12961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	Возьмите луковицу. Разрежьте её вдоль и снимите наружные чешуи. С мясистой чешуи оторвите иголкой кусочек поверхностной плёнки пинцетом. Положите его в каплю воды на предметном стекле.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1"/>
            <a:ext cx="2520280" cy="137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4293096"/>
            <a:ext cx="6984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Осторожно расправьте кожицу </a:t>
            </a:r>
            <a:r>
              <a:rPr lang="ru-RU" sz="2100" dirty="0" err="1"/>
              <a:t>препаровальной</a:t>
            </a:r>
            <a:r>
              <a:rPr lang="ru-RU" sz="2100" dirty="0"/>
              <a:t> иглой</a:t>
            </a:r>
            <a:r>
              <a:rPr lang="ru-RU" dirty="0"/>
              <a:t>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97152"/>
            <a:ext cx="5183957" cy="161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низ стрелка 6">
            <a:hlinkClick r:id="rId4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2.1 Изготовление и рассматривание микропрепарата кожицы лука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606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Накройте покровным стеклом.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9496"/>
            <a:ext cx="5112792" cy="13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3789040"/>
            <a:ext cx="60486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Временный микропрепарат кожицы лука готов.</a:t>
            </a:r>
          </a:p>
          <a:p>
            <a:endParaRPr lang="ru-RU" sz="1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5399509" cy="11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низ стрелка 6">
            <a:hlinkClick r:id="rId4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2.1 Изготовление и рассматривание микропрепарата кожицы лука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8206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	На микропрепарате видны продолговатые клетки, плотно прилегающие одна к другой.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247228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8244408" y="6309320"/>
            <a:ext cx="576064" cy="288032"/>
          </a:xfrm>
          <a:prstGeom prst="curved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00B050"/>
      </a:dk1>
      <a:lt1>
        <a:sysClr val="window" lastClr="FFFFFF"/>
      </a:lt1>
      <a:dk2>
        <a:srgbClr val="00B050"/>
      </a:dk2>
      <a:lt2>
        <a:srgbClr val="FFFF00"/>
      </a:lt2>
      <a:accent1>
        <a:srgbClr val="F6DE55"/>
      </a:accent1>
      <a:accent2>
        <a:srgbClr val="92D050"/>
      </a:accent2>
      <a:accent3>
        <a:srgbClr val="8D89A4"/>
      </a:accent3>
      <a:accent4>
        <a:srgbClr val="00B0F0"/>
      </a:accent4>
      <a:accent5>
        <a:srgbClr val="002060"/>
      </a:accent5>
      <a:accent6>
        <a:srgbClr val="45FFFA"/>
      </a:accent6>
      <a:hlink>
        <a:srgbClr val="002060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</TotalTime>
  <Words>702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Franklin Gothic Book</vt:lpstr>
      <vt:lpstr>Wingdings 2</vt:lpstr>
      <vt:lpstr>Техническая</vt:lpstr>
      <vt:lpstr>лабораторная работа  «Сравнение строения клеток растений и животных»</vt:lpstr>
      <vt:lpstr>Содержание</vt:lpstr>
      <vt:lpstr>1. Инструктаж  к лабораторной работе </vt:lpstr>
      <vt:lpstr>1. Инструктаж  к лабораторной работе </vt:lpstr>
      <vt:lpstr>1. Инструктаж  к лабораторной работе </vt:lpstr>
      <vt:lpstr>2.1 Изготовление и рассматривание микропрепарата кожицы лука</vt:lpstr>
      <vt:lpstr>2.1 Изготовление и рассматривание микропрепарата кожицы лука</vt:lpstr>
      <vt:lpstr>2.1 Изготовление и рассматривание микропрепарата кожицы лука</vt:lpstr>
      <vt:lpstr>2.1 Изготовление и рассматривание микропрепарата кожицы лука</vt:lpstr>
      <vt:lpstr>2.1 Изготовление и рассматривание микропрепарата кожицы лука</vt:lpstr>
      <vt:lpstr>2.2 Изготовление и рассматривание микропрепарата  «инфузория туфелька»</vt:lpstr>
      <vt:lpstr>3. Сравнение растительной и животной клеток</vt:lpstr>
      <vt:lpstr>Презентация PowerPoint</vt:lpstr>
      <vt:lpstr>Презентация PowerPoint</vt:lpstr>
      <vt:lpstr>Презентация PowerPoint</vt:lpstr>
      <vt:lpstr>4. 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 «Сравнение строения клеток растений и животных»</dc:title>
  <dc:creator>Юлия Граур</dc:creator>
  <cp:lastModifiedBy>Граур Юлия Сергеевна</cp:lastModifiedBy>
  <cp:revision>11</cp:revision>
  <dcterms:created xsi:type="dcterms:W3CDTF">2019-11-11T22:28:29Z</dcterms:created>
  <dcterms:modified xsi:type="dcterms:W3CDTF">2022-03-21T09:17:36Z</dcterms:modified>
</cp:coreProperties>
</file>